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272" r:id="rId3"/>
    <p:sldId id="310" r:id="rId4"/>
    <p:sldId id="274" r:id="rId5"/>
    <p:sldId id="275" r:id="rId6"/>
    <p:sldId id="276" r:id="rId7"/>
    <p:sldId id="300" r:id="rId8"/>
    <p:sldId id="277" r:id="rId9"/>
    <p:sldId id="278" r:id="rId10"/>
    <p:sldId id="279" r:id="rId11"/>
    <p:sldId id="309" r:id="rId12"/>
    <p:sldId id="290" r:id="rId13"/>
    <p:sldId id="283" r:id="rId14"/>
    <p:sldId id="291" r:id="rId15"/>
    <p:sldId id="292" r:id="rId16"/>
    <p:sldId id="293" r:id="rId17"/>
    <p:sldId id="294" r:id="rId18"/>
    <p:sldId id="296" r:id="rId19"/>
    <p:sldId id="297" r:id="rId20"/>
    <p:sldId id="298" r:id="rId21"/>
    <p:sldId id="299" r:id="rId22"/>
    <p:sldId id="311" r:id="rId23"/>
    <p:sldId id="282" r:id="rId24"/>
    <p:sldId id="301" r:id="rId25"/>
    <p:sldId id="302" r:id="rId26"/>
    <p:sldId id="303" r:id="rId27"/>
    <p:sldId id="284" r:id="rId28"/>
    <p:sldId id="312" r:id="rId29"/>
    <p:sldId id="260" r:id="rId30"/>
    <p:sldId id="259" r:id="rId31"/>
    <p:sldId id="261" r:id="rId32"/>
    <p:sldId id="262" r:id="rId33"/>
    <p:sldId id="266" r:id="rId34"/>
    <p:sldId id="268" r:id="rId35"/>
    <p:sldId id="313" r:id="rId36"/>
    <p:sldId id="269" r:id="rId37"/>
    <p:sldId id="270" r:id="rId38"/>
    <p:sldId id="305" r:id="rId39"/>
    <p:sldId id="306" r:id="rId40"/>
    <p:sldId id="307" r:id="rId41"/>
    <p:sldId id="308" r:id="rId42"/>
    <p:sldId id="314" r:id="rId43"/>
    <p:sldId id="263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694D0-1481-4D85-B6F3-A34844C73D31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8428E-7A2E-4C9E-9FFA-C167AA19CD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424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8428E-7A2E-4C9E-9FFA-C167AA19CD5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63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FA634-958C-402E-9156-5584E20D1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CA01D2-DCBB-4A6B-BEE3-208FB5B14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B5D2D6-DF18-4A11-A9F0-1AEDCDA50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9651-D3EC-4C62-9EEF-3382D11FFBB9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7A768E-84B9-4D4F-B81B-DFCB79B8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93B156-6513-414A-BD76-40848E37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126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32470E-F2E2-49A0-BE97-7BFDC0ABA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BFF737-1F3C-4A1A-8D7F-872AE94CB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4F26C1-E046-434A-BB24-772EFE099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E3A4-592A-432F-B1CD-5A577B575AB7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C85EF0-63FD-4168-89E2-6130675E3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52BB07-AAE4-47E7-B906-E489F44F1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65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8550AA-923A-4DDD-9D94-2C02A12563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0CB1B1-4D7E-4C86-A15B-F66134A98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951B52-7DC9-4AB1-BDB7-296800221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EB7D2-9227-4126-8461-F8C855E21193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E880F8-E8F7-42DE-BD8C-E7C2B074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9451A7-3099-4C06-A733-5F84ED8D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853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79934-738C-416F-B09D-DF3D569B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B4B76-E399-4D5E-A9DA-2634C5F53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5000"/>
              </a:lnSpc>
              <a:defRPr sz="2400"/>
            </a:lvl1pPr>
            <a:lvl2pPr>
              <a:lnSpc>
                <a:spcPct val="125000"/>
              </a:lnSpc>
              <a:defRPr sz="2000"/>
            </a:lvl2pPr>
            <a:lvl3pPr>
              <a:lnSpc>
                <a:spcPct val="125000"/>
              </a:lnSpc>
              <a:defRPr sz="1800"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5E16C-F428-48D1-838B-E901E25C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F5EF-1E98-4C80-BDA1-C60BAF155BB5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C52814-91EC-4FA4-9526-CB82810B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655B88-CF81-423F-BBE1-D04E24FB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74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45329-4F87-4943-9834-0E34175E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A4BD5C-82B1-476A-9545-6ED83D447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129048-3BD1-46CC-B546-E3A2D98AC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FB1C-4807-4038-9045-C07289260384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543EE1-1E12-43BD-8EB1-F73EDB65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FD4CD4-7197-4F7B-9060-E910DE26A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687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D0A8A-E967-4EFF-AC16-F9B198EC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B635D7-2F84-4845-B7E8-329BE0868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AA397E-5920-4DD0-BB1A-1F8BCD978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C87B1A-E274-4452-B59B-E7FAB1E5A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3EE2A-44BC-4F80-9A95-69C7766355F6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0AEB88-F8DF-4087-A4C4-64B2BD172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FC2932-3A8D-4D29-941F-3E1528AD8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060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60187-D1FB-46B3-9C51-64485E093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A03669-3F62-4F2D-B681-FE8642084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8AACC8-F3D0-4689-86AC-0ECBD089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50DEAE-0079-438E-AFBE-4962DE2B8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F0F821-70C3-4C24-83EC-D4C55FE4EA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D82277-FA37-4B85-86D8-04490585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CE82F-F06E-4786-82DB-E3D72886FF78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383FFDB-9C40-4EB1-802F-D5F67EF2F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35B962-5284-4790-921E-C2D5FB39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3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8D2FD-BC9B-4A87-AF19-EC13F48C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8E8CD4-887F-4889-B9C4-CCF0DFC62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910AD-9F0D-401D-A563-4DFF3B907CC5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72FC5C-D5DB-4153-8CB5-3DCC6D8F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7D1354-8DAB-428B-A72A-761631BA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633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CA84941-0492-4ECD-BD87-114A1ED95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94FE-2431-47B7-A926-B4F269083EB0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A281B1-F8AE-408E-9AE0-69D4FEABC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10264D-8EB8-46E7-B005-3C6A67622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586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28C9D-EE31-4382-BA66-CB168247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010C4C-D83D-47FA-84A3-58BC1EB76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844A8F-8840-4292-8E69-0895F79A0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511988-E61B-4FC0-A5CC-48B04B10C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6851-F6AC-448E-B83B-07E8F3B3ECE6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9862DA-730E-4F1C-A6B7-8D9D90D1F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F44669-507B-4FB2-9E60-14A5FFF35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72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C97F8-BFEB-492A-906F-2CF2BA4D3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AE73A10-56A4-4B50-9298-CA9DDCB34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3B3C7D-616B-4862-A504-FD6BC728E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C45526-8B82-4556-AEB9-7B9A84082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F10E-725B-49B5-AEA3-A4F1D8959C07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23158B-A706-4D2A-8A20-412D4727A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345163-AB1B-4727-8C86-00D0DAB35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43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06DEA3-8E33-472F-8D8F-1FE2B49D8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FB638A-5AFA-47A1-904F-C2700392B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9C8F3E-DE18-4DA9-A04E-46F1940D25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FE3FD-AC86-4513-9872-940D6578BA49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613287-3E57-4F4C-9F8E-B493CE4FA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65C384-C32C-4F39-842D-05B595049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54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5F8C0-CBE0-4CDB-9776-14409BE6C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1965" y="1122363"/>
            <a:ext cx="9634331" cy="2387600"/>
          </a:xfrm>
        </p:spPr>
        <p:txBody>
          <a:bodyPr>
            <a:normAutofit fontScale="90000"/>
          </a:bodyPr>
          <a:lstStyle/>
          <a:p>
            <a:r>
              <a:rPr lang="en-US" altLang="zh-CN" sz="4800" b="1" dirty="0"/>
              <a:t>Deep Learning Theory: Optimization</a:t>
            </a:r>
            <a:br>
              <a:rPr lang="en-US" altLang="zh-CN" sz="4800" dirty="0"/>
            </a:br>
            <a:br>
              <a:rPr lang="en-US" altLang="zh-CN" sz="4400" dirty="0"/>
            </a:br>
            <a:r>
              <a:rPr lang="en-US" altLang="zh-CN" sz="4400" dirty="0"/>
              <a:t>convergence (II)</a:t>
            </a: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D22C1B-BD4F-4AE5-8C0E-38A1AB6AE2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朱桢源</a:t>
            </a:r>
            <a:endParaRPr lang="en-US" altLang="zh-CN" dirty="0"/>
          </a:p>
          <a:p>
            <a:r>
              <a:rPr lang="zh-CN" altLang="en-US" dirty="0"/>
              <a:t>数学科学学院</a:t>
            </a:r>
            <a:endParaRPr lang="en-US" altLang="zh-CN" dirty="0"/>
          </a:p>
          <a:p>
            <a:r>
              <a:rPr lang="en-US" altLang="zh-CN" dirty="0"/>
              <a:t>zhenyuanzhu@pku.edu.cn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2826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5A7F46-DF36-4A44-B178-3C3131915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3E9AF8-7908-4506-AC02-1C1EC9F58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D7C1A3-3605-473E-8B7B-3A04D1A53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76" y="1690688"/>
            <a:ext cx="10387841" cy="416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29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070CEC-71A3-4258-9324-A35D9CEBC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0BB500-15FA-497F-A6A8-1B8788B13F6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ABFE81-BDE2-421E-97D5-F90650E5A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571" y="944425"/>
            <a:ext cx="8496300" cy="1762125"/>
          </a:xfrm>
          <a:prstGeom prst="rect">
            <a:avLst/>
          </a:prstGeom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97A467A0-DEF1-409D-8C24-DE61B1244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73" y="3685554"/>
            <a:ext cx="11062253" cy="2189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b="1" dirty="0"/>
              <a:t>Results 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A direct analysis for hitting time of SGLD for the first and second order stationary points</a:t>
            </a:r>
          </a:p>
          <a:p>
            <a:pPr lvl="1"/>
            <a:r>
              <a:rPr lang="en-US" altLang="zh-CN" dirty="0"/>
              <a:t>Applications: online linear regression, online matrix factorization, and online PCA</a:t>
            </a:r>
          </a:p>
          <a:p>
            <a:pPr lvl="1"/>
            <a:r>
              <a:rPr lang="en-US" altLang="zh-CN" dirty="0"/>
              <a:t>Promising to extend the techniques to 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243078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69DD0-293D-4117-84F3-C690AC8B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Stochastic Gradient Langevin Dynamics (SGLD)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98B7F90-5772-4C88-94D3-07CE3003FA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3593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sz="2200" dirty="0"/>
                  <a:t> This algorithm intends to minimize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CN" sz="22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sz="2200" dirty="0"/>
                  <a:t> At each iteration, the SGLD is updated by</a:t>
                </a:r>
              </a:p>
              <a:p>
                <a:pPr marL="0" indent="0">
                  <a:buNone/>
                </a:pPr>
                <a:r>
                  <a:rPr lang="en-US" altLang="zh-CN" sz="2200" dirty="0"/>
                  <a:t>                                                                            where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20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/>
                  <a:t> are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altLang="zh-CN" sz="2200" dirty="0"/>
                  <a:t>samples from 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200" dirty="0"/>
                  <a:t> is a standard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200" dirty="0"/>
                  <a:t>-dimensional Gaussian random vector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sz="2200" dirty="0"/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98B7F90-5772-4C88-94D3-07CE3003F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3593"/>
                <a:ext cx="10515600" cy="4351338"/>
              </a:xfrm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070CEC-71A3-4258-9324-A35D9CEBC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0BB500-15FA-497F-A6A8-1B8788B13F6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D175F20-C805-4620-BB88-F0E970015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45" y="2137314"/>
            <a:ext cx="3856177" cy="4135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B75FAA-0A9B-4867-8984-9702DBCDD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94" y="3233773"/>
            <a:ext cx="5646199" cy="5033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B72D52-D76B-42E7-9AF6-1C4D5CCAA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459" y="4471000"/>
            <a:ext cx="9766854" cy="177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2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0DCE0-CD94-4EE5-9D09-86AE6723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Hitting Time to First Order Stationary Points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5696480-2DA1-4E39-A9E8-EE55BB5A14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9432234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A Continuous Time Analysis</a:t>
                </a:r>
              </a:p>
              <a:p>
                <a:pPr marL="0" indent="0">
                  <a:buNone/>
                </a:pPr>
                <a:r>
                  <a:rPr lang="en-US" altLang="zh-CN" sz="2000" dirty="0"/>
                  <a:t>SGLD is a discrete approximation to the continuous Langevin diffusion process, which can be described by the following stochastic differential equation (SDE)</a:t>
                </a:r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We assume the Hessian satisfies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/>
                  <a:t>, then</a:t>
                </a:r>
                <a:br>
                  <a:rPr lang="en-US" altLang="zh-CN" sz="2000" dirty="0"/>
                </a:b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5696480-2DA1-4E39-A9E8-EE55BB5A14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9432234" cy="4351338"/>
              </a:xfrm>
              <a:blipFill>
                <a:blip r:embed="rId2"/>
                <a:stretch>
                  <a:fillRect l="-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322C19-A144-483A-BD0D-1CBF537C0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90C5625-E349-410C-9109-12EAE3DC2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900" y="3290279"/>
            <a:ext cx="3312836" cy="4350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2476A2-816A-4B56-97A6-285559C23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479" y="4356887"/>
            <a:ext cx="30194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6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0DCE0-CD94-4EE5-9D09-86AE6723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Hitting Time to First Order Stationary Points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696480-2DA1-4E39-A9E8-EE55BB5A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92757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Discrete Time SGLD Analysis</a:t>
            </a:r>
          </a:p>
          <a:p>
            <a:pPr marL="0" indent="0">
              <a:buNone/>
            </a:pPr>
            <a:r>
              <a:rPr lang="en-US" altLang="zh-CN" sz="2000" dirty="0"/>
              <a:t>   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322C19-A144-483A-BD0D-1CBF537C0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CAD3B9-CD39-45B5-8E0E-93385FDF1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2592042"/>
            <a:ext cx="9953625" cy="666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4515C6-DC37-4586-BEB1-08E97EA10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7" y="3507651"/>
            <a:ext cx="9715500" cy="24669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88574F-28BB-44A9-9CF2-CDFA8007A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763" y="1825625"/>
            <a:ext cx="3461924" cy="44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06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0DCE0-CD94-4EE5-9D09-86AE6723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Hitting Time to First Order Stationary Points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696480-2DA1-4E39-A9E8-EE55BB5A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772399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Discrete Time SGLD Analysis                        </a:t>
            </a:r>
            <a:r>
              <a:rPr lang="en-US" altLang="zh-CN" sz="1800" dirty="0" err="1"/>
              <a:t>stepsize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000" dirty="0"/>
              <a:t>   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322C19-A144-483A-BD0D-1CBF537C0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17F280-51BC-42E7-9B4B-CF8E717F5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2538413"/>
            <a:ext cx="9725025" cy="36385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586190-735C-412F-8325-03D655D4C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711" y="1912540"/>
            <a:ext cx="2589559" cy="37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33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0DCE0-CD94-4EE5-9D09-86AE6723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24930" cy="1325563"/>
          </a:xfrm>
        </p:spPr>
        <p:txBody>
          <a:bodyPr/>
          <a:lstStyle/>
          <a:p>
            <a:r>
              <a:rPr lang="en-US" altLang="zh-CN" dirty="0"/>
              <a:t>Hitting Time to Second Order Stationary Points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322C19-A144-483A-BD0D-1CBF537C0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205564-603B-47B4-B582-71112D683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07320"/>
            <a:ext cx="10109509" cy="21356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AFBB2B1-42C9-4546-A2D4-A6A7F6B0E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7568"/>
            <a:ext cx="97726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35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0DCE0-CD94-4EE5-9D09-86AE6723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Hitting Time to Second Order Stationary Points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322C19-A144-483A-BD0D-1CBF537C0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6702D5-B84A-429F-B296-B35354A7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3987"/>
            <a:ext cx="86296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0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0DCE0-CD94-4EE5-9D09-86AE6723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696480-2DA1-4E39-A9E8-EE55BB5A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068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200" dirty="0"/>
              <a:t>As long as the objective function satisfies some smoothness conditions and the noise satisfies certain moment conditions, then SGLD hits a first/second order stationary point in polynomial time in terms of the following parameters:</a:t>
            </a:r>
          </a:p>
          <a:p>
            <a:pPr marL="0" indent="0">
              <a:buNone/>
            </a:pPr>
            <a:r>
              <a:rPr lang="en-US" altLang="zh-CN" sz="2000" dirty="0"/>
              <a:t>   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322C19-A144-483A-BD0D-1CBF537C0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B667C4-2CFD-4550-BE46-55DB9D07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22" y="3429000"/>
            <a:ext cx="4041913" cy="243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12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0DCE0-CD94-4EE5-9D09-86AE6723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Linear regression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5696480-2DA1-4E39-A9E8-EE55BB5A14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941898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200" dirty="0"/>
                  <a:t>Let the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200" dirty="0"/>
                  <a:t>-</a:t>
                </a:r>
                <a:r>
                  <a:rPr lang="en-US" altLang="zh-CN" sz="2200" dirty="0" err="1"/>
                  <a:t>th</a:t>
                </a:r>
                <a:r>
                  <a:rPr lang="en-US" altLang="zh-CN" sz="2200" dirty="0"/>
                  <a:t> sample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altLang="zh-CN" sz="2200" dirty="0"/>
              </a:p>
              <a:p>
                <a:r>
                  <a:rPr lang="en-US" altLang="zh-CN" sz="2200" dirty="0"/>
                  <a:t>the loss function is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200" dirty="0"/>
              </a:p>
              <a:p>
                <a:r>
                  <a:rPr lang="en-US" altLang="zh-CN" sz="2200" dirty="0"/>
                  <a:t>the population loss function is defined as</a:t>
                </a:r>
              </a:p>
              <a:p>
                <a:pPr marL="0" indent="0">
                  <a:buNone/>
                </a:pPr>
                <a:r>
                  <a:rPr lang="en-US" altLang="zh-CN" sz="2000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dirty="0"/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argmi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 </a:t>
                </a:r>
              </a:p>
              <a:p>
                <a:pPr marL="0" indent="0">
                  <a:buNone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5696480-2DA1-4E39-A9E8-EE55BB5A14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9418982" cy="4351338"/>
              </a:xfrm>
              <a:blipFill>
                <a:blip r:embed="rId2"/>
                <a:stretch>
                  <a:fillRect l="-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322C19-A144-483A-BD0D-1CBF537C0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44E79FD-C053-4B3A-B577-EE359CE15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600" y="4425637"/>
            <a:ext cx="974183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6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399D7-BB7A-43CC-AD05-AE726950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Outline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216C2A-F325-49F1-A3D8-76074C86E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SzPct val="80000"/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Analysis through differential equations</a:t>
                </a:r>
              </a:p>
              <a:p>
                <a:pPr marL="0" indent="0">
                  <a:buSzPct val="80000"/>
                  <a:buNone/>
                </a:pPr>
                <a:r>
                  <a:rPr lang="en-US" altLang="zh-CN" dirty="0"/>
                  <a:t>   </a:t>
                </a:r>
                <a:r>
                  <a:rPr lang="en-US" altLang="zh-CN" sz="2000" dirty="0"/>
                  <a:t>GD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ODE    SGLD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000" dirty="0"/>
                  <a:t> SDE</a:t>
                </a:r>
              </a:p>
              <a:p>
                <a:pPr>
                  <a:buSzPct val="80000"/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Convergence of deep linear network</a:t>
                </a:r>
              </a:p>
              <a:p>
                <a:pPr>
                  <a:buSzPct val="80000"/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Convergence rate of clipped gradient descent</a:t>
                </a:r>
              </a:p>
              <a:p>
                <a:pPr>
                  <a:buSzPct val="80000"/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Computational neuroscience: White noise analysis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216C2A-F325-49F1-A3D8-76074C86E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6269DC-1CCD-4F8E-AEA1-1A86D1652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550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0DCE0-CD94-4EE5-9D09-86AE6723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Matrix Factorization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5696480-2DA1-4E39-A9E8-EE55BB5A14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490338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200" dirty="0"/>
                  <a:t>We want to minimize the function</a:t>
                </a:r>
              </a:p>
              <a:p>
                <a:endParaRPr lang="en-US" altLang="zh-CN" sz="2200" dirty="0"/>
              </a:p>
              <a:p>
                <a:r>
                  <a:rPr lang="en-US" altLang="zh-CN" sz="2200" dirty="0"/>
                  <a:t>The stochastic version is given by</a:t>
                </a:r>
              </a:p>
              <a:p>
                <a:pPr marL="0" indent="0">
                  <a:buNone/>
                </a:pPr>
                <a:r>
                  <a:rPr lang="en-US" altLang="zh-CN" sz="2200" dirty="0"/>
                  <a:t>    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sz="2200" dirty="0"/>
                  <a:t> is assumed to be an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200" dirty="0"/>
                  <a:t> matrix with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200" dirty="0"/>
                  <a:t> entries from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sz="2200" dirty="0"/>
              </a:p>
              <a:p>
                <a:r>
                  <a:rPr lang="en-US" altLang="zh-CN" sz="2200" dirty="0"/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5696480-2DA1-4E39-A9E8-EE55BB5A14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490338" cy="4351338"/>
              </a:xfrm>
              <a:blipFill>
                <a:blip r:embed="rId2"/>
                <a:stretch>
                  <a:fillRect l="-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322C19-A144-483A-BD0D-1CBF537C0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BF092D-B839-450C-943F-7F71D552A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674" y="1878632"/>
            <a:ext cx="3466274" cy="4345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94E909-84D5-4D31-8E78-AE6BD1BF7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217" y="2904194"/>
            <a:ext cx="2660374" cy="4594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ABC5DC-FC19-46C3-ACC4-F6A270B0D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767" y="4712822"/>
            <a:ext cx="8724900" cy="1257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4023BB5-E5A9-4161-96C6-A5676A8F3698}"/>
              </a:ext>
            </a:extLst>
          </p:cNvPr>
          <p:cNvSpPr txBox="1"/>
          <p:nvPr/>
        </p:nvSpPr>
        <p:spPr>
          <a:xfrm>
            <a:off x="5638800" y="297511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5516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0DCE0-CD94-4EE5-9D09-86AE6723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Online PCA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322C19-A144-483A-BD0D-1CBF537C0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C8FEAB1-27F7-4DD0-92B0-6990C77C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52612"/>
            <a:ext cx="10462415" cy="373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63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6C66C1-9AB6-4A13-BA3F-A2AE3027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7C41A3-CF6F-4785-98CD-B3861469E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559077"/>
            <a:ext cx="8201025" cy="3009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4A3801F1-1A79-402F-9981-6E72FE556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9369" y="3751815"/>
                <a:ext cx="10434431" cy="310618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altLang="zh-CN" sz="2200" dirty="0"/>
                  <a:t>For </a:t>
                </a:r>
                <a:r>
                  <a:rPr lang="en-US" altLang="zh-CN" sz="2200" dirty="0">
                    <a:solidFill>
                      <a:schemeClr val="accent1"/>
                    </a:solidFill>
                  </a:rPr>
                  <a:t>deep linear</a:t>
                </a:r>
                <a:r>
                  <a:rPr lang="en-US" altLang="zh-CN" sz="2200" dirty="0"/>
                  <a:t> neural networks (parameterized as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200" dirty="0"/>
                  <a:t>), gradient descent convergence to </a:t>
                </a:r>
                <a:r>
                  <a:rPr lang="en-US" altLang="zh-CN" sz="2200" dirty="0">
                    <a:solidFill>
                      <a:schemeClr val="accent1"/>
                    </a:solidFill>
                  </a:rPr>
                  <a:t>global</a:t>
                </a:r>
                <a:r>
                  <a:rPr lang="en-US" altLang="zh-CN" sz="2200" dirty="0"/>
                  <a:t> optimum at a </a:t>
                </a:r>
                <a:r>
                  <a:rPr lang="en-US" altLang="zh-CN" sz="2200" dirty="0">
                    <a:solidFill>
                      <a:schemeClr val="accent1"/>
                    </a:solidFill>
                  </a:rPr>
                  <a:t>linear</a:t>
                </a:r>
                <a:r>
                  <a:rPr lang="en-US" altLang="zh-CN" sz="2200" dirty="0"/>
                  <a:t> rate </a:t>
                </a:r>
              </a:p>
              <a:p>
                <a:r>
                  <a:rPr lang="en-US" altLang="zh-CN" sz="2200" b="1" dirty="0"/>
                  <a:t>Former results</a:t>
                </a:r>
                <a:r>
                  <a:rPr lang="en-US" altLang="zh-CN" sz="2200" dirty="0"/>
                  <a:t>: linear residual networks with the input, output and all hidden equal dimensions, and all layers are initialized to be the identity matrix (</a:t>
                </a:r>
                <a:r>
                  <a:rPr lang="en-US" altLang="zh-CN" sz="2200" i="1" dirty="0"/>
                  <a:t>Bartlett et al., 2018</a:t>
                </a:r>
                <a:r>
                  <a:rPr lang="en-US" altLang="zh-CN" sz="2200" dirty="0"/>
                  <a:t>).</a:t>
                </a:r>
              </a:p>
              <a:p>
                <a:r>
                  <a:rPr lang="en-US" altLang="zh-CN" sz="2200" b="1" dirty="0"/>
                  <a:t>Results in this paper</a:t>
                </a:r>
                <a:r>
                  <a:rPr lang="en-US" altLang="zh-CN" sz="2200" dirty="0"/>
                  <a:t>: the dimension of hidden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altLang="zh-CN" sz="2200" dirty="0"/>
                  <a:t>, and weight matrices are initialized approximately balanced and have deficiency margin (</a:t>
                </a:r>
                <a:r>
                  <a:rPr lang="en-US" altLang="zh-CN" sz="2200" dirty="0">
                    <a:solidFill>
                      <a:schemeClr val="accent1"/>
                    </a:solidFill>
                  </a:rPr>
                  <a:t>necessary</a:t>
                </a:r>
                <a:r>
                  <a:rPr lang="en-US" altLang="zh-CN" sz="2200" dirty="0"/>
                  <a:t>)</a:t>
                </a:r>
              </a:p>
            </p:txBody>
          </p:sp>
        </mc:Choice>
        <mc:Fallback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4A3801F1-1A79-402F-9981-6E72FE556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9369" y="3751815"/>
                <a:ext cx="10434431" cy="3106185"/>
              </a:xfrm>
              <a:blipFill>
                <a:blip r:embed="rId3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330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CB3F7-2543-4A41-B905-AF43AD41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setup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547277-89DF-4BF1-A6D4-C79A724AD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  <a:r>
                  <a:rPr lang="en-US" altLang="zh-CN" sz="2200" dirty="0"/>
                  <a:t>For linear networks, we want to minimize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𝑊𝑋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sz="22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  <a:r>
                  <a:rPr lang="en-US" altLang="zh-CN" sz="2200" dirty="0"/>
                  <a:t>Suppose the dataset is whitened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altLang="zh-CN" sz="2200" dirty="0"/>
                  <a:t>), then the objective equals to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200" b="0" i="0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𝑦𝑥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200" dirty="0"/>
                  <a:t>  (smooth and strongly convex)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  <a:r>
                  <a:rPr lang="en-US" altLang="zh-CN" sz="2200" dirty="0"/>
                  <a:t>In deep neural networks, the objective is</a:t>
                </a:r>
                <a:endParaRPr lang="zh-CN" altLang="en-US" sz="2200" dirty="0"/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547277-89DF-4BF1-A6D4-C79A724AD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r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14FEE0-E108-480F-BAE1-815D40FF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FE0FA2E-0E53-48FF-98E8-31ACFD069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61" y="4704142"/>
            <a:ext cx="8234833" cy="5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02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BE2D7-04C0-4B22-8490-686EAF93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Assumption1: </a:t>
            </a:r>
            <a:r>
              <a:rPr lang="en-US" altLang="zh-CN" dirty="0" err="1"/>
              <a:t>balancedness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C896226-4FB8-438D-AA84-397201612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</a:p>
              <a:p>
                <a:pPr lvl="1"/>
                <a:endParaRPr lang="en-US" altLang="zh-CN" dirty="0">
                  <a:ea typeface="Cambria Math" panose="02040503050406030204" pitchFamily="18" charset="0"/>
                </a:endParaRPr>
              </a:p>
              <a:p>
                <a:pPr lvl="1"/>
                <a:endParaRPr lang="en-US" altLang="zh-CN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CN" dirty="0"/>
                  <a:t>For linear residual networks, approximate </a:t>
                </a:r>
                <a:r>
                  <a:rPr lang="en-US" altLang="zh-CN" dirty="0" err="1"/>
                  <a:t>balancedness</a:t>
                </a:r>
                <a:r>
                  <a:rPr lang="en-US" altLang="zh-CN" dirty="0"/>
                  <a:t> is trivially met</a:t>
                </a:r>
              </a:p>
              <a:p>
                <a:pPr lvl="1"/>
                <a:r>
                  <a:rPr lang="en-US" altLang="zh-CN" dirty="0"/>
                  <a:t>In the case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-balancedness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, all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share the same set of non-zero singular values</a:t>
                </a:r>
              </a:p>
              <a:p>
                <a:pPr lvl="1"/>
                <a:r>
                  <a:rPr lang="en-US" altLang="zh-CN" dirty="0"/>
                  <a:t>Initialization via random Gaussian distribution with mean zero leads to approximate </a:t>
                </a:r>
                <a:r>
                  <a:rPr lang="en-US" altLang="zh-CN" dirty="0" err="1"/>
                  <a:t>balancedness</a:t>
                </a:r>
                <a:r>
                  <a:rPr lang="en-US" altLang="zh-CN" dirty="0"/>
                  <a:t> with high probability if the standard deviation is sufficiently small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C896226-4FB8-438D-AA84-397201612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r="-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BC3F5D-0315-4EF7-B4F0-4ED4DC2D2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4CBEB9-35D1-4648-B3B8-BF0AE2BD5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95" y="1933022"/>
            <a:ext cx="8982352" cy="8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10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BE2D7-04C0-4B22-8490-686EAF93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Assumption2: deficiency margin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C896226-4FB8-438D-AA84-397201612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</a:p>
              <a:p>
                <a:pPr lvl="1"/>
                <a:endParaRPr lang="en-US" altLang="zh-CN" dirty="0">
                  <a:ea typeface="Cambria Math" panose="02040503050406030204" pitchFamily="18" charset="0"/>
                </a:endParaRPr>
              </a:p>
              <a:p>
                <a:pPr lvl="1"/>
                <a:endParaRPr lang="en-US" altLang="zh-CN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CN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The convergence will get faster when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 grows larger, hence it is better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dirty="0"/>
                  <a:t> has a large deficiency margin</a:t>
                </a:r>
              </a:p>
              <a:p>
                <a:pPr lvl="1"/>
                <a:r>
                  <a:rPr lang="en-US" altLang="zh-CN" dirty="0"/>
                  <a:t>If the standard deviation of the initialization is sufficiently small, the probability of a deficiency margin being met is close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In order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dirty="0"/>
                  <a:t> to have deficiency margin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en-US" altLang="zh-CN" dirty="0"/>
                  <a:t>, it must have full rank and this is only possible if there is no intermediate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smaller than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zh-CN" b="0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C896226-4FB8-438D-AA84-397201612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812" r="-4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BC3F5D-0315-4EF7-B4F0-4ED4DC2D2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25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388AD5-61C8-434D-B85B-DD4D6CD7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626" y="1931641"/>
            <a:ext cx="9186589" cy="10136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969409-6D1A-4556-B676-88DC709FC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876" y="3352592"/>
            <a:ext cx="8934254" cy="5700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48E8FB8-1516-4F3A-889D-F57B5C072BB7}"/>
                  </a:ext>
                </a:extLst>
              </p:cNvPr>
              <p:cNvSpPr txBox="1"/>
              <p:nvPr/>
            </p:nvSpPr>
            <p:spPr>
              <a:xfrm>
                <a:off x="6512088" y="1450976"/>
                <a:ext cx="4953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∑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𝑊𝑉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vec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48E8FB8-1516-4F3A-889D-F57B5C072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88" y="1450976"/>
                <a:ext cx="4953023" cy="276999"/>
              </a:xfrm>
              <a:prstGeom prst="rect">
                <a:avLst/>
              </a:prstGeom>
              <a:blipFill>
                <a:blip r:embed="rId5"/>
                <a:stretch>
                  <a:fillRect t="-28889" b="-5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927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BE2D7-04C0-4B22-8490-686EAF93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Trade off in initialization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896226-4FB8-438D-AA84-397201612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Taking into account the need for both approximate </a:t>
            </a:r>
            <a:r>
              <a:rPr lang="en-US" altLang="zh-CN" dirty="0" err="1"/>
              <a:t>balancedness</a:t>
            </a:r>
            <a:r>
              <a:rPr lang="en-US" altLang="zh-CN" dirty="0"/>
              <a:t> and deficiency margin at initialization</a:t>
            </a:r>
          </a:p>
          <a:p>
            <a:pPr marL="457200" lvl="1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lvl="1"/>
            <a:r>
              <a:rPr lang="en-US" altLang="zh-CN" dirty="0"/>
              <a:t>If the standard deviation is small, it is likely that weights be highly balanced and a deficiency margin be met</a:t>
            </a:r>
          </a:p>
          <a:p>
            <a:pPr lvl="1"/>
            <a:r>
              <a:rPr lang="en-US" altLang="zh-CN" b="1" dirty="0"/>
              <a:t>Vanishing gradient problem</a:t>
            </a:r>
            <a:r>
              <a:rPr lang="en-US" altLang="zh-CN" dirty="0"/>
              <a:t>: overly small standard deviation will render high magnitude for the deficiency margin improbable, and therefore fast convergence is less likely to happen</a:t>
            </a:r>
          </a:p>
          <a:p>
            <a:pPr lvl="1"/>
            <a:r>
              <a:rPr lang="en-US" altLang="zh-CN" b="1" dirty="0"/>
              <a:t>Exploding gradient problem</a:t>
            </a:r>
            <a:r>
              <a:rPr lang="en-US" altLang="zh-CN" dirty="0"/>
              <a:t>: large standard deviation jeopardizes both </a:t>
            </a:r>
            <a:r>
              <a:rPr lang="en-US" altLang="zh-CN" dirty="0" err="1"/>
              <a:t>balancedness</a:t>
            </a:r>
            <a:r>
              <a:rPr lang="en-US" altLang="zh-CN" dirty="0"/>
              <a:t> and deficiency margin, putting the entire convergence at risk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BC3F5D-0315-4EF7-B4F0-4ED4DC2D2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514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BE2D7-04C0-4B22-8490-686EAF93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theorem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BC3F5D-0315-4EF7-B4F0-4ED4DC2D2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A5E60B-2B0C-4D02-A790-920A6C528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78" y="1851541"/>
            <a:ext cx="9659815" cy="370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65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6C66C1-9AB6-4A13-BA3F-A2AE3027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A3801F1-1A79-402F-9981-6E72FE55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166" y="3871084"/>
            <a:ext cx="10434431" cy="24104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b="1" dirty="0"/>
              <a:t>Contributions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Introduce a relaxation of gradient smoothness that is strictly weaker than Lipschitz smoothness</a:t>
            </a:r>
          </a:p>
          <a:p>
            <a:pPr lvl="1"/>
            <a:r>
              <a:rPr lang="en-US" altLang="zh-CN" dirty="0"/>
              <a:t>Under the new condition, gradient clipping and normalized gradient converge arbitrarily faster than gradient descent with fixed </a:t>
            </a:r>
            <a:r>
              <a:rPr lang="en-US" altLang="zh-CN" dirty="0" err="1"/>
              <a:t>stepsize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9442CB-9979-4B28-831F-1EF6AE32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129541"/>
            <a:ext cx="82486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39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31B4E-478D-4154-9C03-5A8BE79E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Adaptively scaled gradient methods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74B3C0-5F45-42DB-B336-0A7BF41DD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29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6BF371A8-CAF4-4CCF-A495-1068C922E5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clipped gradient descent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normalized gradient descent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Clipped GD and NGD are almost equivalent: </a:t>
                </a:r>
                <a:r>
                  <a:rPr lang="en-US" altLang="zh-CN" sz="2000" dirty="0"/>
                  <a:t>for any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altLang="zh-CN" sz="2000" b="0" dirty="0"/>
                  <a:t>, set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altLang="zh-CN" sz="2000" b="0" dirty="0"/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≤2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, </a:t>
                </a:r>
                <a:r>
                  <a:rPr lang="en-US" altLang="zh-CN" sz="2000" dirty="0"/>
                  <a:t>the nonconvex convergence rates for clipped GD also apply to NGD</a:t>
                </a: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6BF371A8-CAF4-4CCF-A495-1068C922E5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2E4558B-44F5-4A5B-BFE4-AAD3FF850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21" y="2443371"/>
            <a:ext cx="6254406" cy="4783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28F5C8-8B8A-4EEF-AEFC-10750DF29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577" y="3683184"/>
            <a:ext cx="5565293" cy="42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0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1D2568-AF37-4D67-9ACB-888CC67F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A1F8DE-3D52-433C-AAAD-3361A006F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672962"/>
            <a:ext cx="8105775" cy="3524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9498A214-773C-4455-8ED5-69D31575C9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688784"/>
                <a:ext cx="10515600" cy="1660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000" b="1" dirty="0"/>
                  <a:t>Results</a:t>
                </a:r>
                <a:r>
                  <a:rPr lang="en-US" altLang="zh-CN" sz="2000" dirty="0"/>
                  <a:t>: For an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000" dirty="0"/>
                  <a:t> hidden node two-layer neural network with </a:t>
                </a:r>
                <a:r>
                  <a:rPr lang="en-US" altLang="zh-CN" sz="2000" dirty="0" err="1"/>
                  <a:t>ReLU</a:t>
                </a:r>
                <a:r>
                  <a:rPr lang="en-US" altLang="zh-CN" sz="2000" dirty="0"/>
                  <a:t> activation, as long as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000" dirty="0">
                    <a:solidFill>
                      <a:schemeClr val="accent1"/>
                    </a:solidFill>
                  </a:rPr>
                  <a:t> is large enough</a:t>
                </a:r>
                <a:r>
                  <a:rPr lang="en-US" altLang="zh-CN" sz="2000" dirty="0"/>
                  <a:t> and no two inputs are parallel, </a:t>
                </a:r>
                <a:r>
                  <a:rPr lang="en-US" altLang="zh-CN" sz="2000" dirty="0">
                    <a:solidFill>
                      <a:schemeClr val="accent1"/>
                    </a:solidFill>
                  </a:rPr>
                  <a:t>randomly initialized</a:t>
                </a:r>
                <a:r>
                  <a:rPr lang="en-US" altLang="zh-CN" sz="2000" dirty="0"/>
                  <a:t> gradient descent converges to a </a:t>
                </a:r>
                <a:r>
                  <a:rPr lang="en-US" altLang="zh-CN" sz="2000" dirty="0">
                    <a:solidFill>
                      <a:schemeClr val="accent1"/>
                    </a:solidFill>
                  </a:rPr>
                  <a:t>globally</a:t>
                </a:r>
                <a:r>
                  <a:rPr lang="en-US" altLang="zh-CN" sz="2000" dirty="0"/>
                  <a:t> optimal solution at a </a:t>
                </a:r>
                <a:r>
                  <a:rPr lang="en-US" altLang="zh-CN" sz="2000" dirty="0">
                    <a:solidFill>
                      <a:schemeClr val="accent1"/>
                    </a:solidFill>
                  </a:rPr>
                  <a:t>linear</a:t>
                </a:r>
                <a:r>
                  <a:rPr lang="en-US" altLang="zh-CN" sz="2000" dirty="0"/>
                  <a:t> convergence rate for the quadratic loss function.</a:t>
                </a:r>
                <a:endParaRPr lang="en-US" altLang="zh-CN" sz="2000" b="1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9498A214-773C-4455-8ED5-69D31575C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688784"/>
                <a:ext cx="10515600" cy="1660112"/>
              </a:xfrm>
              <a:blipFill>
                <a:blip r:embed="rId3"/>
                <a:stretch>
                  <a:fillRect l="-638" b="-1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768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6CCDA-3822-41F3-B286-4C55035C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Smoothness conditions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7AA9DC-6B4F-441C-B4A6-123C060E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2FDCFD-41D3-4461-891C-3C283F0D317D}"/>
              </a:ext>
            </a:extLst>
          </p:cNvPr>
          <p:cNvSpPr txBox="1"/>
          <p:nvPr/>
        </p:nvSpPr>
        <p:spPr>
          <a:xfrm>
            <a:off x="5638800" y="297511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902C98-09D1-4E2E-BCD6-8F2539A0FBF7}"/>
              </a:ext>
            </a:extLst>
          </p:cNvPr>
          <p:cNvSpPr txBox="1"/>
          <p:nvPr/>
        </p:nvSpPr>
        <p:spPr>
          <a:xfrm>
            <a:off x="5638800" y="297511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内容占位符 2">
                <a:extLst>
                  <a:ext uri="{FF2B5EF4-FFF2-40B4-BE49-F238E27FC236}">
                    <a16:creationId xmlns:a16="http://schemas.microsoft.com/office/drawing/2014/main" id="{CA55229F-FDAA-451E-AB8A-7EC38B34C3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62253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/>
                  <a:t>-smooth: </a:t>
                </a:r>
              </a:p>
              <a:p>
                <a:pPr lvl="1"/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For twice differentiable functions 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CN" dirty="0"/>
                  <a:t>GD with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= 1/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up to a constant optimal for optimizing smooth nonconvex functions</a:t>
                </a:r>
                <a:endParaRPr lang="en-US" altLang="zh-CN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-smooth</a:t>
                </a:r>
              </a:p>
              <a:p>
                <a:pPr lvl="1"/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can be relaxed to first-order differentiability</a:t>
                </a:r>
              </a:p>
              <a:p>
                <a:pPr lvl="1"/>
                <a:r>
                  <a:rPr lang="en-US" altLang="zh-CN" dirty="0"/>
                  <a:t>strictly relaxes the usual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/>
                  <a:t>-smoothness (example: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dirty="0"/>
                  <a:t>)</a:t>
                </a:r>
              </a:p>
              <a:p>
                <a:pPr lvl="1"/>
                <a:r>
                  <a:rPr lang="en-US" altLang="zh-CN" dirty="0"/>
                  <a:t>we can balance the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/>
                  <a:t>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16" name="内容占位符 2">
                <a:extLst>
                  <a:ext uri="{FF2B5EF4-FFF2-40B4-BE49-F238E27FC236}">
                    <a16:creationId xmlns:a16="http://schemas.microsoft.com/office/drawing/2014/main" id="{CA55229F-FDAA-451E-AB8A-7EC38B34C3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62253" cy="4351338"/>
              </a:xfrm>
              <a:blipFill>
                <a:blip r:embed="rId2"/>
                <a:stretch>
                  <a:fillRect l="-716"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5C93AB31-26D4-4A75-8FBB-39C60A078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931" y="2384355"/>
            <a:ext cx="4799328" cy="41137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11D01C7-0AF0-49C7-BE46-ED40DE4E0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775" y="2848252"/>
            <a:ext cx="2499928" cy="3311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A29E83-B64D-4325-8DE1-1DFA535D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275" y="4245733"/>
            <a:ext cx="2869716" cy="3625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02C77ED-FDF0-4186-9201-13FF7003D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4582353"/>
            <a:ext cx="4269996" cy="5533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4777DB2-4C5B-4A70-86B1-2EEC24A98A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6535" y="645720"/>
            <a:ext cx="3467290" cy="244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4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8488E-C70F-4ADD-8244-43CBD7BD7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Upper bound of clipped GD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C0AF3E-FDB6-47AB-B472-9CAA54EE9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BD9383-F94B-42C6-AA0A-62B3947E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33DDDE-5EBC-453D-9098-4A668C6B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21" y="1936233"/>
            <a:ext cx="9271382" cy="12159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EEC52C-EB08-4B32-88CA-A75EA76C8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470" y="3705846"/>
            <a:ext cx="9271382" cy="15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51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C64D9-1578-4F39-A5DA-4239F4E31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Lower bound of GD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496A8A-AF2B-4FE2-9B2C-E39793BFF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endParaRPr lang="en-US" altLang="zh-CN" sz="1800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en-US" altLang="zh-CN" sz="1800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28A181-D1B5-43B9-AB6A-E4E6CF2E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73A20F-1A04-4216-B85F-43A949FF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306" y="1818471"/>
            <a:ext cx="6995884" cy="7140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2F5902-A600-4CBF-98BE-D93A5B57D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306" y="3004708"/>
            <a:ext cx="8962183" cy="14488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8341B0-7032-4868-A4DD-D200FE574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307" y="4810903"/>
            <a:ext cx="8931136" cy="1366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05D1CAC-E61F-4B39-84F1-EF6C15288906}"/>
                  </a:ext>
                </a:extLst>
              </p:cNvPr>
              <p:cNvSpPr/>
              <p:nvPr/>
            </p:nvSpPr>
            <p:spPr>
              <a:xfrm>
                <a:off x="6659415" y="6184117"/>
                <a:ext cx="3457550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n-US" altLang="zh-CN" dirty="0"/>
                  <a:t>(example: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dirty="0"/>
                  <a:t>)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05D1CAC-E61F-4B39-84F1-EF6C152889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415" y="6184117"/>
                <a:ext cx="3457550" cy="391582"/>
              </a:xfrm>
              <a:prstGeom prst="rect">
                <a:avLst/>
              </a:prstGeom>
              <a:blipFill>
                <a:blip r:embed="rId6"/>
                <a:stretch>
                  <a:fillRect t="-106154" r="-528" b="-17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915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4C5A71-2DCE-47A7-8800-2786D1A5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 positive correlations exist?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839ED5-26FD-49C7-8885-F4DCE344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7921DC-30E5-4948-BE54-9BE1189F5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65" y="1263650"/>
            <a:ext cx="8239125" cy="54578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7ECF937-D5AC-4BB3-9A50-58AF67E4F1BA}"/>
              </a:ext>
            </a:extLst>
          </p:cNvPr>
          <p:cNvSpPr txBox="1"/>
          <p:nvPr/>
        </p:nvSpPr>
        <p:spPr>
          <a:xfrm>
            <a:off x="9262855" y="4134679"/>
            <a:ext cx="2743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Correlation appears when the models are trained with clipped GD and large learning rates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08429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3F05B-1FA7-43A7-B7BB-DEDF6CDEF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2B97ED-EF5A-4367-B0DC-D0F2DC48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A1FC0A2-3D42-41E0-8D2F-90F42563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004" y="717731"/>
            <a:ext cx="6326256" cy="563861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C0F9070-C8DB-4B7E-A7F0-F1D9B2289144}"/>
              </a:ext>
            </a:extLst>
          </p:cNvPr>
          <p:cNvSpPr txBox="1"/>
          <p:nvPr/>
        </p:nvSpPr>
        <p:spPr>
          <a:xfrm>
            <a:off x="838200" y="2829154"/>
            <a:ext cx="3336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Clipping indeed accelerates convergence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0688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6C66C1-9AB6-4A13-BA3F-A2AE3027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A3801F1-1A79-402F-9981-6E72FE55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166" y="3871084"/>
            <a:ext cx="10434431" cy="24104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b="1" dirty="0"/>
              <a:t>Contributions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Utilizing two popular methods in computational neuroscience, classification images and spike triggered averaging, to understand and interpret the behavior of artificial neural networks.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39CCF7-F6F8-4E58-B30C-6D87AF9A3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1173231"/>
            <a:ext cx="75057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15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3EA65-CD00-407A-9F6C-09BE345E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 images ( bias map / template 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782A8A-A3F2-4DFC-826F-FBAF8BFC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CA8DF1-78EC-4CC9-BE00-72A2CAF38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44"/>
          <a:stretch/>
        </p:blipFill>
        <p:spPr>
          <a:xfrm>
            <a:off x="2530647" y="4698998"/>
            <a:ext cx="7130705" cy="18399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BE9F689-AEDD-40FF-A104-E8EB6982F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7086"/>
            <a:ext cx="12192000" cy="31693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164F977-D444-4DD5-9209-BB499A6AC4B6}"/>
              </a:ext>
            </a:extLst>
          </p:cNvPr>
          <p:cNvSpPr/>
          <p:nvPr/>
        </p:nvSpPr>
        <p:spPr>
          <a:xfrm>
            <a:off x="569843" y="1457739"/>
            <a:ext cx="861392" cy="2329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C07ECD3-3C35-4A71-97E4-FD459C99757A}"/>
              </a:ext>
            </a:extLst>
          </p:cNvPr>
          <p:cNvSpPr/>
          <p:nvPr/>
        </p:nvSpPr>
        <p:spPr>
          <a:xfrm>
            <a:off x="5234608" y="1341264"/>
            <a:ext cx="861392" cy="2329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21B1AB6-CF32-400D-BD79-57494E14249E}"/>
              </a:ext>
            </a:extLst>
          </p:cNvPr>
          <p:cNvSpPr/>
          <p:nvPr/>
        </p:nvSpPr>
        <p:spPr>
          <a:xfrm>
            <a:off x="3527728" y="5855380"/>
            <a:ext cx="2004392" cy="2482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099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5E856-0292-4750-AE5F-BD2AF923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Visualizing classifier biases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571DF4-37A0-44FF-ACA5-13D32E42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5ABAD0-2BC9-4F68-861B-33774C35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385035"/>
            <a:ext cx="8661400" cy="40879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7F0CA3-71DD-4755-995B-2FA808427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900" y="5513321"/>
            <a:ext cx="7581900" cy="109461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310B25-17AE-4006-99C3-C4636D984382}"/>
              </a:ext>
            </a:extLst>
          </p:cNvPr>
          <p:cNvSpPr/>
          <p:nvPr/>
        </p:nvSpPr>
        <p:spPr>
          <a:xfrm>
            <a:off x="4351268" y="2381665"/>
            <a:ext cx="658882" cy="1424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407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5E856-0292-4750-AE5F-BD2AF923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attack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571DF4-37A0-44FF-ACA5-13D32E42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24F30B-438C-43A3-9745-CFD5F512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0736"/>
            <a:ext cx="12163425" cy="3219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B21EBF-1C55-4ECF-BA92-F26FB21A6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609" y="4877070"/>
            <a:ext cx="6811617" cy="171485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ADCF22C-A63B-4C7A-99CB-2F10438294A0}"/>
              </a:ext>
            </a:extLst>
          </p:cNvPr>
          <p:cNvCxnSpPr/>
          <p:nvPr/>
        </p:nvCxnSpPr>
        <p:spPr>
          <a:xfrm flipH="1">
            <a:off x="4081670" y="1457739"/>
            <a:ext cx="291547" cy="4108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201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5E856-0292-4750-AE5F-BD2AF923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defense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571DF4-37A0-44FF-ACA5-13D32E42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1A1D50-D182-41DB-B79C-08B2B3938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57" y="1187106"/>
            <a:ext cx="10628243" cy="34397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EFE212-D156-4E9C-84BB-383C0A2D3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908" y="4626883"/>
            <a:ext cx="5953539" cy="2238586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C82046B8-9CFB-46DA-8B53-A97C00A18D7E}"/>
              </a:ext>
            </a:extLst>
          </p:cNvPr>
          <p:cNvSpPr/>
          <p:nvPr/>
        </p:nvSpPr>
        <p:spPr>
          <a:xfrm>
            <a:off x="8213034" y="2311290"/>
            <a:ext cx="397566" cy="39756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08AB067-05B2-4971-9EB0-667E5D34A202}"/>
              </a:ext>
            </a:extLst>
          </p:cNvPr>
          <p:cNvSpPr/>
          <p:nvPr/>
        </p:nvSpPr>
        <p:spPr>
          <a:xfrm>
            <a:off x="5897217" y="3764653"/>
            <a:ext cx="397566" cy="39756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841CCA8-DDA4-4589-9935-9DBBF682053E}"/>
              </a:ext>
            </a:extLst>
          </p:cNvPr>
          <p:cNvSpPr/>
          <p:nvPr/>
        </p:nvSpPr>
        <p:spPr>
          <a:xfrm>
            <a:off x="3240157" y="1366010"/>
            <a:ext cx="397566" cy="39756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163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7F915-858F-496E-BF82-EE666144F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Continuous time analysis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31F8150-D05C-48A8-8254-D3AAAABA26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 Given a training data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CN" dirty="0"/>
                  <a:t> , we want to 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dirty="0"/>
              </a:p>
              <a:p>
                <a:r>
                  <a:rPr lang="en-US" altLang="zh-CN" dirty="0"/>
                  <a:t>First, we present our result for gradient flow,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dirty="0"/>
                  <a:t>, gradient descent with infinitesimal step size.</a:t>
                </a:r>
              </a:p>
              <a:p>
                <a:r>
                  <a:rPr lang="en-US" altLang="zh-CN" dirty="0"/>
                  <a:t>Formally, we consider the ordinary differential equation defined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31F8150-D05C-48A8-8254-D3AAAABA2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F7D3A8-6F84-4B8D-8ABF-BCA1060A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1D6C02-F53B-4291-8DED-1F8B2F2ECE64}"/>
              </a:ext>
            </a:extLst>
          </p:cNvPr>
          <p:cNvSpPr txBox="1"/>
          <p:nvPr/>
        </p:nvSpPr>
        <p:spPr>
          <a:xfrm>
            <a:off x="5638800" y="301625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6440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5E856-0292-4750-AE5F-BD2AF923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Filters visualization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571DF4-37A0-44FF-ACA5-13D32E42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58E08F-86DD-40A2-A6AC-8A42BC1F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70" y="1412875"/>
            <a:ext cx="8534400" cy="49434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9B1DAD-3AB1-48AF-AFCD-B3CD5C709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25920"/>
            <a:ext cx="2408376" cy="363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32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5E856-0292-4750-AE5F-BD2AF923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Micro-stimulation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571DF4-37A0-44FF-ACA5-13D32E42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7BD43D-9BC0-402A-9735-0FFFB031F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922" y="1261269"/>
            <a:ext cx="5915025" cy="5524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95F6F9-64D3-47D7-A73E-8D025CD70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36" y="1625600"/>
            <a:ext cx="2457450" cy="50958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D03D80E-7DC2-4E45-B8A0-39B3E5940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480" y="34804"/>
            <a:ext cx="3752850" cy="723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6C48A8-B148-4D62-A0B8-DB9E215DA1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691"/>
          <a:stretch/>
        </p:blipFill>
        <p:spPr>
          <a:xfrm>
            <a:off x="5448840" y="683446"/>
            <a:ext cx="3152235" cy="2923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1E1C42A-05A9-4321-B217-AF05A1B62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860" y="996982"/>
            <a:ext cx="1023040" cy="1999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FC434B-A92D-426C-A089-8A645E80A5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404"/>
          <a:stretch/>
        </p:blipFill>
        <p:spPr>
          <a:xfrm>
            <a:off x="5568111" y="960570"/>
            <a:ext cx="3485886" cy="2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71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8488E-C70F-4ADD-8244-43CBD7BD7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C0AF3E-FDB6-47AB-B472-9CAA54EE9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/>
              <a:t> Landscape analysis</a:t>
            </a:r>
            <a:r>
              <a:rPr lang="en-US" altLang="zh-CN" dirty="0"/>
              <a:t>: </a:t>
            </a:r>
            <a:r>
              <a:rPr lang="en-US" altLang="zh-CN" sz="2000" dirty="0"/>
              <a:t>analyze non-convex optimization problems is to identify whether the optimization landscape has some good geometric properties</a:t>
            </a:r>
          </a:p>
          <a:p>
            <a:r>
              <a:rPr lang="en-US" altLang="zh-CN" sz="2000" dirty="0"/>
              <a:t>How to escape saddle points efficiently (</a:t>
            </a:r>
            <a:r>
              <a:rPr lang="en-US" altLang="zh-CN" sz="2000" i="1" dirty="0" err="1"/>
              <a:t>Jin</a:t>
            </a:r>
            <a:r>
              <a:rPr lang="en-US" altLang="zh-CN" sz="2000" i="1" dirty="0"/>
              <a:t> et al., 2017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Escaping from saddle points --</a:t>
            </a:r>
            <a:r>
              <a:rPr lang="zh-CN" altLang="en-US" sz="2000" dirty="0"/>
              <a:t> </a:t>
            </a:r>
            <a:r>
              <a:rPr lang="en-US" altLang="zh-CN" sz="2000" dirty="0"/>
              <a:t>online stochastic gradient for tensor decomposition (</a:t>
            </a:r>
            <a:r>
              <a:rPr lang="en-US" altLang="zh-CN" sz="2000" i="1" dirty="0"/>
              <a:t>Ge et al., 2015</a:t>
            </a:r>
            <a:r>
              <a:rPr lang="en-US" altLang="zh-CN" sz="2000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en-US" altLang="zh-CN" b="1" dirty="0"/>
              <a:t>Analysis of algorithm dynamics</a:t>
            </a:r>
            <a:r>
              <a:rPr lang="en-US" altLang="zh-CN" dirty="0"/>
              <a:t>: </a:t>
            </a:r>
            <a:r>
              <a:rPr lang="en-US" altLang="zh-CN" sz="2000" dirty="0"/>
              <a:t>analyze the dynamics of first order methods directly</a:t>
            </a:r>
          </a:p>
          <a:p>
            <a:r>
              <a:rPr lang="en-US" altLang="zh-CN" sz="2000" dirty="0"/>
              <a:t>Assumption: distribution of Input, two-layer network, linear network…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BD9383-F94B-42C6-AA0A-62B3947E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417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E9D41-0D04-44CE-BF6D-02D8049A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92438E-E98C-4A13-87D1-26D4C911A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Gradient Descent Provably Optimizes Over-parameterized Neural Networks</a:t>
            </a:r>
            <a:endParaRPr lang="en-US" altLang="zh-CN" dirty="0">
              <a:effectLst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Hitting Time of Stochastic Gradient Langevin Dynamics to Stationary Points: A Direct Analysis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A convergence analysis of gradient descent for deep linear neural networks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Why Gradient Clipping Accelerates Training: A Theoretical Justification for Adaptivity</a:t>
            </a:r>
            <a:endParaRPr lang="en-US" altLang="zh-CN" dirty="0">
              <a:effectLst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White Noise Analysis of Neural Networks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Gradient descent with identity initialization efficiently learns positive definite linear transformations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How to escape saddle points efficiently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Escaping from saddle points --</a:t>
            </a:r>
            <a:r>
              <a:rPr lang="zh-CN" altLang="en-US" dirty="0"/>
              <a:t> </a:t>
            </a:r>
            <a:r>
              <a:rPr lang="en-US" altLang="zh-CN" dirty="0"/>
              <a:t>online stochastic gradient for tensor decomposition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33BA30-2C33-4FE0-ADD5-4EB0AB44C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8289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1D5811-A6EB-45A7-A728-C0F7CE01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ODE formalization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163B98E-74EA-4CDE-8169-DF8B73A06C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58141"/>
                <a:ext cx="10515600" cy="4168627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  <a:r>
                  <a:rPr lang="en-US" altLang="zh-CN" sz="2200" dirty="0"/>
                  <a:t>We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 the prediction on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dirty="0"/>
                  <a:t> at time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sz="22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200" b="1" i="0" smtClean="0">
                        <a:latin typeface="Cambria Math" panose="02040503050406030204" pitchFamily="18" charset="0"/>
                      </a:rPr>
                      <m:t>𝐮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200" dirty="0"/>
                  <a:t> be the prediction vector at time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sz="22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                            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163B98E-74EA-4CDE-8169-DF8B73A06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58141"/>
                <a:ext cx="10515600" cy="4168627"/>
              </a:xfrm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544254-B2BB-429E-86C4-D00923BC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0BB500-15FA-497F-A6A8-1B8788B13F66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BADE4F-80C9-4BCD-9C34-B51B7F9D2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003" y="3216851"/>
            <a:ext cx="7915937" cy="14262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6323711-6D7E-434F-A4F6-73142AEDF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003" y="4792794"/>
            <a:ext cx="4648200" cy="6572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CC2F4E2-26CF-4A7E-BCDE-90670CB22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003" y="5485087"/>
            <a:ext cx="2545867" cy="6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61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内容占位符 2">
                <a:extLst>
                  <a:ext uri="{FF2B5EF4-FFF2-40B4-BE49-F238E27FC236}">
                    <a16:creationId xmlns:a16="http://schemas.microsoft.com/office/drawing/2014/main" id="{3E1DAEA6-C624-4993-B26B-14BA8E0B22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As long as this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𝐇</m:t>
                    </m:r>
                    <m:r>
                      <a:rPr lang="en-US" altLang="zh-CN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i="1" dirty="0">
                    <a:solidFill>
                      <a:schemeClr val="accent1"/>
                    </a:solidFill>
                  </a:rPr>
                  <a:t>’s least eigenvalue is lower bounded</a:t>
                </a:r>
                <a:r>
                  <a:rPr lang="en-US" altLang="zh-CN" dirty="0"/>
                  <a:t>, gradient descent enjoys a linear rate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this Gram matrix is only related to the activation patterns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>
                  <a:latin typeface="Castellar" panose="020A0402060406010301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 over-parameterization, random initialization, and the linear convergence jointly restrict every weight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dirty="0"/>
                  <a:t> to be close to its initialization</a:t>
                </a:r>
                <a:endParaRPr lang="zh-CN" alt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CN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17" name="内容占位符 2">
                <a:extLst>
                  <a:ext uri="{FF2B5EF4-FFF2-40B4-BE49-F238E27FC236}">
                    <a16:creationId xmlns:a16="http://schemas.microsoft.com/office/drawing/2014/main" id="{3E1DAEA6-C624-4993-B26B-14BA8E0B22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812" r="-1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1C30A540-578B-4D98-AE40-497FE8C2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observations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6FDAE-AE43-4064-9194-71E992958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0E52BC-DCEF-4FF6-9FF5-97D318FB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407319"/>
            <a:ext cx="4648200" cy="6572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7C29FBB-F330-4686-B773-D3B39224C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689531"/>
            <a:ext cx="2545867" cy="6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4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0A540-578B-4D98-AE40-497FE8C2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Proof sketch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F650F9-FFC9-4DE4-B8C0-4F70715CB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 </a:t>
            </a:r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en-US" altLang="zh-CN" sz="2000" dirty="0"/>
              <a:t>We assume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6FDAE-AE43-4064-9194-71E992958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0E52BC-DCEF-4FF6-9FF5-97D318FB5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1819423"/>
            <a:ext cx="5271560" cy="7453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680D61-0A6B-4461-B228-58F907E23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47" y="2624906"/>
            <a:ext cx="5364286" cy="4751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2B30B4-9CC1-4668-8CE6-AA1175120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751" y="3612840"/>
            <a:ext cx="2248327" cy="4077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6C82AC-5C32-4F51-909A-A8388FF93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824" y="4105723"/>
            <a:ext cx="5617232" cy="4003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E7751D-1A11-49F0-B213-14C8BB8D2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824" y="4741210"/>
            <a:ext cx="9430056" cy="8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08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89D70-D9AC-4B87-BA6D-E604481E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Proof sketch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BD5A5D-ABD3-4A97-8A5A-00607886A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549"/>
            <a:ext cx="10515600" cy="53199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61D6E6-4781-4D8B-BF37-66E4E87A6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7458F6-D385-4538-8E02-E4BFA1666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390" y="1495425"/>
            <a:ext cx="8220075" cy="1933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A5B985-1667-4863-9A52-843C1DF6B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90" y="3861865"/>
            <a:ext cx="8191500" cy="704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AD3496-205B-436E-80CF-B5173D8E0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390" y="5073351"/>
            <a:ext cx="81534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88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17E7E-CA30-4571-AE09-19568A31B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 gradient flow to gradient descent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A60331-2A36-4DA6-AB41-6BC91C6FE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64E8A1-FE3E-4298-8DB0-1898A039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817A89-A96B-4539-A21E-BAB3492F8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08" y="1914459"/>
            <a:ext cx="8305800" cy="1676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6B9DB1-4BEE-402E-B20D-24C718122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509" y="3725796"/>
            <a:ext cx="8305800" cy="192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18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4376</TotalTime>
  <Words>1469</Words>
  <Application>Microsoft Office PowerPoint</Application>
  <PresentationFormat>宽屏</PresentationFormat>
  <Paragraphs>228</Paragraphs>
  <Slides>43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等线</vt:lpstr>
      <vt:lpstr>黑体</vt:lpstr>
      <vt:lpstr>Arial</vt:lpstr>
      <vt:lpstr>Cambria Math</vt:lpstr>
      <vt:lpstr>Castellar</vt:lpstr>
      <vt:lpstr>Wingdings</vt:lpstr>
      <vt:lpstr>Office 主题​​</vt:lpstr>
      <vt:lpstr>Deep Learning Theory: Optimization  convergence (II)</vt:lpstr>
      <vt:lpstr>Outline</vt:lpstr>
      <vt:lpstr>PowerPoint 演示文稿</vt:lpstr>
      <vt:lpstr>Continuous time analysis</vt:lpstr>
      <vt:lpstr>ODE formalization</vt:lpstr>
      <vt:lpstr>Three observations</vt:lpstr>
      <vt:lpstr>Proof sketch</vt:lpstr>
      <vt:lpstr>Proof sketch</vt:lpstr>
      <vt:lpstr>From gradient flow to gradient descent</vt:lpstr>
      <vt:lpstr>Experiments</vt:lpstr>
      <vt:lpstr>PowerPoint 演示文稿</vt:lpstr>
      <vt:lpstr>Stochastic Gradient Langevin Dynamics (SGLD)</vt:lpstr>
      <vt:lpstr>Hitting Time to First Order Stationary Points</vt:lpstr>
      <vt:lpstr>Hitting Time to First Order Stationary Points</vt:lpstr>
      <vt:lpstr>Hitting Time to First Order Stationary Points</vt:lpstr>
      <vt:lpstr>Hitting Time to Second Order Stationary Points</vt:lpstr>
      <vt:lpstr>Hitting Time to Second Order Stationary Points</vt:lpstr>
      <vt:lpstr>Applications</vt:lpstr>
      <vt:lpstr>Example: Linear regression</vt:lpstr>
      <vt:lpstr>Example: Matrix Factorization</vt:lpstr>
      <vt:lpstr>Example: Online PCA</vt:lpstr>
      <vt:lpstr>PowerPoint 演示文稿</vt:lpstr>
      <vt:lpstr>Problem setup</vt:lpstr>
      <vt:lpstr>Assumption1: balancedness</vt:lpstr>
      <vt:lpstr>Assumption2: deficiency margin</vt:lpstr>
      <vt:lpstr>Trade off in initialization</vt:lpstr>
      <vt:lpstr>Main theorem</vt:lpstr>
      <vt:lpstr>PowerPoint 演示文稿</vt:lpstr>
      <vt:lpstr>Adaptively scaled gradient methods</vt:lpstr>
      <vt:lpstr>Smoothness conditions</vt:lpstr>
      <vt:lpstr>Upper bound of clipped GD</vt:lpstr>
      <vt:lpstr>Lower bound of GD</vt:lpstr>
      <vt:lpstr>Is positive correlations exist?</vt:lpstr>
      <vt:lpstr>Experiments</vt:lpstr>
      <vt:lpstr>PowerPoint 演示文稿</vt:lpstr>
      <vt:lpstr>Classification images ( bias map / template )</vt:lpstr>
      <vt:lpstr>Visualizing classifier biases</vt:lpstr>
      <vt:lpstr>Adversarial attack</vt:lpstr>
      <vt:lpstr>Adversarial defense</vt:lpstr>
      <vt:lpstr>Filters visualization</vt:lpstr>
      <vt:lpstr>Micro-stimulation</vt:lpstr>
      <vt:lpstr>Conclusion</vt:lpstr>
      <vt:lpstr>Reference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Luo Moon</dc:creator>
  <cp:lastModifiedBy>朱桢源</cp:lastModifiedBy>
  <cp:revision>183</cp:revision>
  <dcterms:created xsi:type="dcterms:W3CDTF">2020-03-27T07:18:45Z</dcterms:created>
  <dcterms:modified xsi:type="dcterms:W3CDTF">2020-04-07T10:11:04Z</dcterms:modified>
</cp:coreProperties>
</file>